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9" r:id="rId9"/>
    <p:sldId id="265" r:id="rId10"/>
    <p:sldId id="263" r:id="rId11"/>
    <p:sldId id="266" r:id="rId12"/>
    <p:sldId id="264" r:id="rId13"/>
    <p:sldId id="267" r:id="rId14"/>
    <p:sldId id="268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78" d="100"/>
          <a:sy n="78" d="100"/>
        </p:scale>
        <p:origin x="-112" y="-3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7/10/14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7/10/14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7/10/14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7/10/14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7/10/14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7/10/14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7/10/14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7/10/14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7/10/14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7/10/14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7/10/14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7/10/14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7/10/14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7/10/14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7/10/14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7/10/14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7/10/14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7/10/14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Professional Development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anchor="ctr">
            <a:normAutofit/>
          </a:bodyPr>
          <a:lstStyle/>
          <a:p>
            <a:pPr algn="l">
              <a:lnSpc>
                <a:spcPct val="150000"/>
              </a:lnSpc>
            </a:pPr>
            <a:r>
              <a:rPr lang="en-US" dirty="0" smtClean="0"/>
              <a:t>Beatrice </a:t>
            </a:r>
            <a:r>
              <a:rPr lang="en-US" dirty="0" err="1" smtClean="0"/>
              <a:t>Baaden</a:t>
            </a:r>
            <a:r>
              <a:rPr lang="en-US" dirty="0" smtClean="0"/>
              <a:t>, Karen </a:t>
            </a:r>
            <a:r>
              <a:rPr lang="en-US" dirty="0" err="1" smtClean="0"/>
              <a:t>Balsen</a:t>
            </a:r>
            <a:r>
              <a:rPr lang="en-US" dirty="0" smtClean="0"/>
              <a:t>, Michael Cambria, Michelle Costello, Rose Luna, Stephanie </a:t>
            </a:r>
            <a:r>
              <a:rPr lang="en-US" dirty="0" err="1" smtClean="0"/>
              <a:t>Rosalia</a:t>
            </a:r>
            <a:r>
              <a:rPr lang="en-US" dirty="0" smtClean="0"/>
              <a:t>, Barbara Stripling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73008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1"/>
            <a:ext cx="10018713" cy="265813"/>
          </a:xfrm>
        </p:spPr>
        <p:txBody>
          <a:bodyPr>
            <a:noAutofit/>
          </a:bodyPr>
          <a:lstStyle/>
          <a:p>
            <a:r>
              <a:rPr lang="en-US" b="1" dirty="0"/>
              <a:t>M</a:t>
            </a:r>
            <a:r>
              <a:rPr lang="en-US" b="1" dirty="0" smtClean="0"/>
              <a:t>ultiple </a:t>
            </a:r>
            <a:r>
              <a:rPr lang="en-US" b="1" dirty="0"/>
              <a:t>O</a:t>
            </a:r>
            <a:r>
              <a:rPr lang="en-US" b="1" dirty="0" smtClean="0"/>
              <a:t>pportunities for Other Constituencies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14929" y="1711842"/>
            <a:ext cx="10018713" cy="5077047"/>
          </a:xfrm>
        </p:spPr>
        <p:txBody>
          <a:bodyPr>
            <a:normAutofit/>
          </a:bodyPr>
          <a:lstStyle/>
          <a:p>
            <a:r>
              <a:rPr lang="en-US" sz="3600" dirty="0" smtClean="0"/>
              <a:t>Enable librarians to provide </a:t>
            </a:r>
            <a:r>
              <a:rPr lang="en-US" sz="3600" dirty="0"/>
              <a:t>professional development for </a:t>
            </a:r>
            <a:r>
              <a:rPr lang="en-US" sz="3600" dirty="0" smtClean="0"/>
              <a:t>teachers </a:t>
            </a:r>
          </a:p>
          <a:p>
            <a:r>
              <a:rPr lang="en-US" sz="3600" dirty="0" smtClean="0"/>
              <a:t>Provide executive development for administrators </a:t>
            </a:r>
          </a:p>
          <a:p>
            <a:r>
              <a:rPr lang="en-US" sz="3600" dirty="0" smtClean="0"/>
              <a:t>Provide </a:t>
            </a:r>
            <a:r>
              <a:rPr lang="en-US" sz="3600" dirty="0"/>
              <a:t>professional development for pre-service teachers </a:t>
            </a:r>
            <a:r>
              <a:rPr lang="en-US" sz="3600" dirty="0" smtClean="0"/>
              <a:t>and administrators </a:t>
            </a:r>
          </a:p>
          <a:p>
            <a:r>
              <a:rPr lang="en-US" sz="3600" dirty="0" smtClean="0"/>
              <a:t>Enable librarians to provide parents and community with opportunities to develop understanding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9002990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dirty="0" smtClean="0"/>
              <a:t>Recommendation #3</a:t>
            </a:r>
            <a:endParaRPr lang="en-US" sz="4400" b="1" dirty="0"/>
          </a:p>
        </p:txBody>
      </p:sp>
      <p:sp>
        <p:nvSpPr>
          <p:cNvPr id="5" name="Tex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Develop structures and tools to provide sustained support for professional development (for librarians and other constituencies)</a:t>
            </a:r>
          </a:p>
        </p:txBody>
      </p:sp>
    </p:spTree>
    <p:extLst>
      <p:ext uri="{BB962C8B-B14F-4D97-AF65-F5344CB8AC3E}">
        <p14:creationId xmlns:p14="http://schemas.microsoft.com/office/powerpoint/2010/main" val="33244813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3797"/>
            <a:ext cx="10018713" cy="946296"/>
          </a:xfrm>
        </p:spPr>
        <p:txBody>
          <a:bodyPr>
            <a:normAutofit/>
          </a:bodyPr>
          <a:lstStyle/>
          <a:p>
            <a:r>
              <a:rPr lang="en-US" sz="3800" b="1" dirty="0" smtClean="0"/>
              <a:t>Structures and Tools</a:t>
            </a:r>
            <a:endParaRPr lang="en-US" sz="3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03287" y="1111102"/>
            <a:ext cx="10018713" cy="5470451"/>
          </a:xfrm>
        </p:spPr>
        <p:txBody>
          <a:bodyPr>
            <a:noAutofit/>
          </a:bodyPr>
          <a:lstStyle/>
          <a:p>
            <a:r>
              <a:rPr lang="en-US" sz="3800" dirty="0" smtClean="0"/>
              <a:t>Develop a PD matrix </a:t>
            </a:r>
          </a:p>
          <a:p>
            <a:r>
              <a:rPr lang="en-US" sz="3800" dirty="0" smtClean="0"/>
              <a:t>Develop statewide database </a:t>
            </a:r>
          </a:p>
          <a:p>
            <a:r>
              <a:rPr lang="en-US" sz="3800" dirty="0" smtClean="0"/>
              <a:t>Develop and/or enhance/publicize existing mentoring networks and train the trainer models</a:t>
            </a:r>
          </a:p>
          <a:p>
            <a:r>
              <a:rPr lang="en-US" sz="3800" dirty="0" smtClean="0"/>
              <a:t>Record videos of best school library collaborative practice that is aligned with Common Core to be embedded in the NYSED and </a:t>
            </a:r>
            <a:r>
              <a:rPr lang="en-US" sz="3800" dirty="0" err="1" smtClean="0"/>
              <a:t>EngageNY</a:t>
            </a:r>
            <a:r>
              <a:rPr lang="en-US" sz="3800" dirty="0" smtClean="0"/>
              <a:t> websites</a:t>
            </a:r>
            <a:endParaRPr lang="en-US" sz="3800" dirty="0"/>
          </a:p>
        </p:txBody>
      </p:sp>
    </p:spTree>
    <p:extLst>
      <p:ext uri="{BB962C8B-B14F-4D97-AF65-F5344CB8AC3E}">
        <p14:creationId xmlns:p14="http://schemas.microsoft.com/office/powerpoint/2010/main" val="25886149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484311" y="260498"/>
            <a:ext cx="10018713" cy="1695893"/>
          </a:xfrm>
        </p:spPr>
        <p:txBody>
          <a:bodyPr>
            <a:normAutofit/>
          </a:bodyPr>
          <a:lstStyle/>
          <a:p>
            <a:r>
              <a:rPr lang="en-US" sz="4400" b="1" dirty="0" smtClean="0"/>
              <a:t>Recommendation #4</a:t>
            </a:r>
            <a:endParaRPr lang="en-US" sz="4400" b="1" dirty="0"/>
          </a:p>
        </p:txBody>
      </p:sp>
      <p:sp>
        <p:nvSpPr>
          <p:cNvPr id="5" name="Tex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400" dirty="0"/>
              <a:t>Empower school librarians to develop active and sustained approaches to advocacy within the school and with external partners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94851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484311" y="58480"/>
            <a:ext cx="10018713" cy="1594883"/>
          </a:xfrm>
        </p:spPr>
        <p:txBody>
          <a:bodyPr>
            <a:normAutofit fontScale="90000"/>
          </a:bodyPr>
          <a:lstStyle/>
          <a:p>
            <a:r>
              <a:rPr lang="en-US" sz="4900" b="1" dirty="0"/>
              <a:t>A</a:t>
            </a:r>
            <a:r>
              <a:rPr lang="en-US" sz="4900" b="1" dirty="0" smtClean="0"/>
              <a:t>ctive </a:t>
            </a:r>
            <a:r>
              <a:rPr lang="en-US" sz="4900" b="1" dirty="0"/>
              <a:t>and </a:t>
            </a:r>
            <a:r>
              <a:rPr lang="en-US" sz="4900" b="1" dirty="0" smtClean="0"/>
              <a:t>Sustained </a:t>
            </a:r>
            <a:r>
              <a:rPr lang="en-US" sz="4900" b="1" dirty="0"/>
              <a:t>A</a:t>
            </a:r>
            <a:r>
              <a:rPr lang="en-US" sz="4900" b="1" dirty="0" smtClean="0"/>
              <a:t>pproaches </a:t>
            </a:r>
            <a:r>
              <a:rPr lang="en-US" sz="4900" b="1" dirty="0"/>
              <a:t>to </a:t>
            </a:r>
            <a:r>
              <a:rPr lang="en-US" sz="4900" b="1" dirty="0" smtClean="0"/>
              <a:t>Advocacy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484310" y="1568301"/>
            <a:ext cx="10018713" cy="5183373"/>
          </a:xfrm>
        </p:spPr>
        <p:txBody>
          <a:bodyPr>
            <a:normAutofit/>
          </a:bodyPr>
          <a:lstStyle/>
          <a:p>
            <a:r>
              <a:rPr lang="en-US" sz="3600" dirty="0"/>
              <a:t>Develop statewide school library advocacy plan</a:t>
            </a:r>
          </a:p>
          <a:p>
            <a:r>
              <a:rPr lang="en-US" sz="3600" dirty="0" smtClean="0"/>
              <a:t>Provide comprehensive professional development on advocacy to enable librarians to develop leadership skills, collect and use evidence, develop consistent messaging and multiple tools, empower others </a:t>
            </a:r>
            <a:r>
              <a:rPr lang="en-US" sz="3600" smtClean="0"/>
              <a:t>to advocate</a:t>
            </a:r>
            <a:endParaRPr lang="en-US" sz="3600" dirty="0" smtClean="0"/>
          </a:p>
          <a:p>
            <a:r>
              <a:rPr lang="en-US" sz="3600" dirty="0" smtClean="0"/>
              <a:t>Foster partnerships with academic and public librarians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441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101010"/>
            <a:ext cx="10018713" cy="999460"/>
          </a:xfrm>
        </p:spPr>
        <p:txBody>
          <a:bodyPr/>
          <a:lstStyle/>
          <a:p>
            <a:r>
              <a:rPr lang="en-US" dirty="0" smtClean="0"/>
              <a:t>Three Goal Areas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0" y="1100471"/>
            <a:ext cx="10018713" cy="5624622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3200" dirty="0" smtClean="0"/>
              <a:t>Enable </a:t>
            </a:r>
            <a:r>
              <a:rPr lang="en-US" sz="3200" dirty="0"/>
              <a:t>school librarians to build their own competencies and </a:t>
            </a:r>
            <a:r>
              <a:rPr lang="en-US" sz="3200" dirty="0" smtClean="0"/>
              <a:t>confidence through access to high-quality professional development</a:t>
            </a:r>
            <a:endParaRPr lang="en-US" sz="3200" dirty="0"/>
          </a:p>
          <a:p>
            <a:pPr marL="457200" indent="-457200">
              <a:buFont typeface="+mj-lt"/>
              <a:buAutoNum type="arabicPeriod"/>
            </a:pPr>
            <a:r>
              <a:rPr lang="en-US" sz="3200" dirty="0" smtClean="0"/>
              <a:t>Enable other constituencies (e.g., administrators, teachers, parents, school board members) to develop understanding of school library impact and empower them to engage with and support the school library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200" dirty="0" smtClean="0"/>
              <a:t>Empower school librarians to develop active and sustained approaches to advocacy within the school and with external partners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5668358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90378"/>
            <a:ext cx="10018713" cy="1158948"/>
          </a:xfrm>
        </p:spPr>
        <p:txBody>
          <a:bodyPr/>
          <a:lstStyle/>
          <a:p>
            <a:r>
              <a:rPr lang="en-US" dirty="0" smtClean="0"/>
              <a:t>Outcomes – Goal #1 – PD for Librarians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0" y="1249326"/>
            <a:ext cx="10018713" cy="5486399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Increased usage and sharing </a:t>
            </a:r>
            <a:r>
              <a:rPr lang="en-US" sz="3600" dirty="0" smtClean="0"/>
              <a:t>by librarians of content learned through professional development</a:t>
            </a:r>
          </a:p>
          <a:p>
            <a:r>
              <a:rPr lang="en-US" sz="3600" b="1" dirty="0" smtClean="0"/>
              <a:t>Increased confidence</a:t>
            </a:r>
            <a:r>
              <a:rPr lang="en-US" sz="3600" dirty="0" smtClean="0"/>
              <a:t> of librarians in their own practice</a:t>
            </a:r>
          </a:p>
          <a:p>
            <a:r>
              <a:rPr lang="en-US" sz="3600" b="1" dirty="0" smtClean="0"/>
              <a:t>Increased demonstrations of understanding </a:t>
            </a:r>
            <a:r>
              <a:rPr lang="en-US" sz="3600" dirty="0" smtClean="0"/>
              <a:t>and respect for role of school librarian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5152334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85060"/>
            <a:ext cx="10018713" cy="1073889"/>
          </a:xfrm>
        </p:spPr>
        <p:txBody>
          <a:bodyPr/>
          <a:lstStyle/>
          <a:p>
            <a:r>
              <a:rPr lang="en-US" dirty="0" smtClean="0"/>
              <a:t>Outcomes – Goal #2 – PD for Others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9613" y="946299"/>
            <a:ext cx="10018713" cy="5826642"/>
          </a:xfrm>
        </p:spPr>
        <p:txBody>
          <a:bodyPr>
            <a:normAutofit/>
          </a:bodyPr>
          <a:lstStyle/>
          <a:p>
            <a:r>
              <a:rPr lang="en-US" sz="3400" b="1" dirty="0" smtClean="0"/>
              <a:t>Increased administrator support </a:t>
            </a:r>
            <a:r>
              <a:rPr lang="en-US" sz="3400" dirty="0" smtClean="0"/>
              <a:t>for librarians and library programs</a:t>
            </a:r>
          </a:p>
          <a:p>
            <a:r>
              <a:rPr lang="en-US" sz="3400" b="1" dirty="0" smtClean="0"/>
              <a:t>Increased collaboration </a:t>
            </a:r>
            <a:r>
              <a:rPr lang="en-US" sz="3400" dirty="0" smtClean="0"/>
              <a:t>between teachers and librarians</a:t>
            </a:r>
          </a:p>
          <a:p>
            <a:r>
              <a:rPr lang="en-US" sz="3400" b="1" dirty="0" smtClean="0"/>
              <a:t>Increased integration (embedding) of </a:t>
            </a:r>
            <a:r>
              <a:rPr lang="en-US" sz="3400" b="1" dirty="0"/>
              <a:t>skills </a:t>
            </a:r>
            <a:r>
              <a:rPr lang="en-US" sz="3400" dirty="0"/>
              <a:t>taught by librarian </a:t>
            </a:r>
            <a:r>
              <a:rPr lang="en-US" sz="3400" dirty="0" smtClean="0"/>
              <a:t>(e.g., literacy, technology, critical thinking, and information fluency) throughout the curriculum</a:t>
            </a:r>
          </a:p>
          <a:p>
            <a:r>
              <a:rPr lang="en-US" sz="3400" b="1" dirty="0" smtClean="0"/>
              <a:t>Increased parental and community understanding </a:t>
            </a:r>
            <a:r>
              <a:rPr lang="en-US" sz="3400" dirty="0" smtClean="0"/>
              <a:t>of library program</a:t>
            </a:r>
            <a:endParaRPr lang="en-US" sz="3400" dirty="0"/>
          </a:p>
        </p:txBody>
      </p:sp>
    </p:spTree>
    <p:extLst>
      <p:ext uri="{BB962C8B-B14F-4D97-AF65-F5344CB8AC3E}">
        <p14:creationId xmlns:p14="http://schemas.microsoft.com/office/powerpoint/2010/main" val="39140391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0"/>
            <a:ext cx="10018713" cy="1153633"/>
          </a:xfrm>
        </p:spPr>
        <p:txBody>
          <a:bodyPr/>
          <a:lstStyle/>
          <a:p>
            <a:r>
              <a:rPr lang="en-US" dirty="0" smtClean="0"/>
              <a:t>Outcomes – Goal #3 – PD for Advocacy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0" y="1084521"/>
            <a:ext cx="10018713" cy="5672470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Increased leadership role </a:t>
            </a:r>
            <a:r>
              <a:rPr lang="en-US" sz="4000" dirty="0" smtClean="0"/>
              <a:t>of school librarian</a:t>
            </a:r>
          </a:p>
          <a:p>
            <a:r>
              <a:rPr lang="en-US" sz="4000" dirty="0" smtClean="0"/>
              <a:t>School library program </a:t>
            </a:r>
            <a:r>
              <a:rPr lang="en-US" sz="4000" b="1" dirty="0" smtClean="0"/>
              <a:t>more embedded into school culture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16064890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dirty="0" smtClean="0"/>
              <a:t>Recommendation #1</a:t>
            </a:r>
            <a:endParaRPr lang="en-US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2654" y="2672315"/>
            <a:ext cx="10018713" cy="3124201"/>
          </a:xfrm>
        </p:spPr>
        <p:txBody>
          <a:bodyPr>
            <a:normAutofit/>
          </a:bodyPr>
          <a:lstStyle/>
          <a:p>
            <a:r>
              <a:rPr lang="en-US" sz="4400" dirty="0" smtClean="0"/>
              <a:t>Develop and implement plan for coherent and sustained development of school librarian competencies and confidence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493233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484311" y="616688"/>
            <a:ext cx="10018713" cy="536945"/>
          </a:xfrm>
        </p:spPr>
        <p:txBody>
          <a:bodyPr>
            <a:normAutofit fontScale="90000"/>
          </a:bodyPr>
          <a:lstStyle/>
          <a:p>
            <a:r>
              <a:rPr lang="en-US" sz="4400" b="1" dirty="0" smtClean="0"/>
              <a:t>Plan </a:t>
            </a:r>
            <a:r>
              <a:rPr lang="en-US" sz="4400" b="1" dirty="0"/>
              <a:t>for </a:t>
            </a:r>
            <a:r>
              <a:rPr lang="en-US" sz="4400" b="1" dirty="0" smtClean="0"/>
              <a:t>Coherent </a:t>
            </a:r>
            <a:r>
              <a:rPr lang="en-US" sz="4400" b="1" dirty="0"/>
              <a:t>and </a:t>
            </a:r>
            <a:r>
              <a:rPr lang="en-US" sz="4400" b="1" dirty="0" smtClean="0"/>
              <a:t>Sustained </a:t>
            </a:r>
            <a:r>
              <a:rPr lang="en-US" sz="4400" b="1" dirty="0"/>
              <a:t>D</a:t>
            </a:r>
            <a:r>
              <a:rPr lang="en-US" sz="4400" b="1" dirty="0" smtClean="0"/>
              <a:t>evelopment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73620" y="1376915"/>
            <a:ext cx="10579394" cy="5534247"/>
          </a:xfrm>
        </p:spPr>
        <p:txBody>
          <a:bodyPr>
            <a:normAutofit/>
          </a:bodyPr>
          <a:lstStyle/>
          <a:p>
            <a:r>
              <a:rPr lang="en-US" sz="4400" dirty="0" smtClean="0"/>
              <a:t>Conduct a needs analysis </a:t>
            </a:r>
          </a:p>
          <a:p>
            <a:r>
              <a:rPr lang="en-US" sz="4400" dirty="0" smtClean="0"/>
              <a:t>Identify existing professional development providers </a:t>
            </a:r>
          </a:p>
          <a:p>
            <a:r>
              <a:rPr lang="en-US" sz="4400" dirty="0" smtClean="0"/>
              <a:t>Develop specific and defined New York State plan for professional development content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97695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34296" y="191386"/>
            <a:ext cx="10018713" cy="1451344"/>
          </a:xfrm>
        </p:spPr>
        <p:txBody>
          <a:bodyPr>
            <a:noAutofit/>
          </a:bodyPr>
          <a:lstStyle/>
          <a:p>
            <a:r>
              <a:rPr lang="en-US" b="1" dirty="0"/>
              <a:t>P</a:t>
            </a:r>
            <a:r>
              <a:rPr lang="en-US" b="1" dirty="0" smtClean="0"/>
              <a:t>lan </a:t>
            </a:r>
            <a:r>
              <a:rPr lang="en-US" b="1" dirty="0"/>
              <a:t>for </a:t>
            </a:r>
            <a:r>
              <a:rPr lang="en-US" b="1" dirty="0" smtClean="0"/>
              <a:t>Coherent </a:t>
            </a:r>
            <a:r>
              <a:rPr lang="en-US" b="1" dirty="0"/>
              <a:t>and </a:t>
            </a:r>
            <a:r>
              <a:rPr lang="en-US" b="1" dirty="0" smtClean="0"/>
              <a:t>Sustained Development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910681" y="1477926"/>
            <a:ext cx="10018713" cy="6246628"/>
          </a:xfrm>
        </p:spPr>
        <p:txBody>
          <a:bodyPr>
            <a:normAutofit/>
          </a:bodyPr>
          <a:lstStyle/>
          <a:p>
            <a:r>
              <a:rPr lang="en-US" sz="3800" dirty="0" smtClean="0"/>
              <a:t>Coordinate the implementation of professional development through multiple providers </a:t>
            </a:r>
          </a:p>
          <a:p>
            <a:r>
              <a:rPr lang="en-US" sz="3800" dirty="0" smtClean="0"/>
              <a:t>Provide centralized/aggregated access to professional development offerings</a:t>
            </a:r>
          </a:p>
          <a:p>
            <a:r>
              <a:rPr lang="en-US" sz="3800" dirty="0" smtClean="0"/>
              <a:t>Develop criteria and consistent methods for assessment of effectiveness of professional development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29265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dirty="0" smtClean="0"/>
              <a:t>Recommendation #2</a:t>
            </a:r>
            <a:endParaRPr lang="en-US" sz="4400" b="1" dirty="0"/>
          </a:p>
        </p:txBody>
      </p:sp>
      <p:sp>
        <p:nvSpPr>
          <p:cNvPr id="5" name="Tex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Provide multiple opportunities for other constituencies to develop understanding of and support for school library programs </a:t>
            </a:r>
          </a:p>
        </p:txBody>
      </p:sp>
    </p:spTree>
    <p:extLst>
      <p:ext uri="{BB962C8B-B14F-4D97-AF65-F5344CB8AC3E}">
        <p14:creationId xmlns:p14="http://schemas.microsoft.com/office/powerpoint/2010/main" val="34516619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TC103457496[[fn=Parallax]]</Template>
  <TotalTime>1039</TotalTime>
  <Words>497</Words>
  <Application>Microsoft Macintosh PowerPoint</Application>
  <PresentationFormat>Custom</PresentationFormat>
  <Paragraphs>49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Parallax</vt:lpstr>
      <vt:lpstr>Professional Development</vt:lpstr>
      <vt:lpstr>Three Goal Areas</vt:lpstr>
      <vt:lpstr>Outcomes – Goal #1 – PD for Librarians</vt:lpstr>
      <vt:lpstr>Outcomes – Goal #2 – PD for Others</vt:lpstr>
      <vt:lpstr>Outcomes – Goal #3 – PD for Advocacy</vt:lpstr>
      <vt:lpstr>Recommendation #1</vt:lpstr>
      <vt:lpstr>Plan for Coherent and Sustained Development </vt:lpstr>
      <vt:lpstr>Plan for Coherent and Sustained Development </vt:lpstr>
      <vt:lpstr>Recommendation #2</vt:lpstr>
      <vt:lpstr>Multiple Opportunities for Other Constituencies</vt:lpstr>
      <vt:lpstr>Recommendation #3</vt:lpstr>
      <vt:lpstr>Structures and Tools</vt:lpstr>
      <vt:lpstr>Recommendation #4</vt:lpstr>
      <vt:lpstr>Active and Sustained Approaches to Advocacy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Professional Development</dc:title>
  <dc:creator>Barbara Stripling</dc:creator>
  <cp:lastModifiedBy>Sara Kelly Johns</cp:lastModifiedBy>
  <cp:revision>25</cp:revision>
  <dcterms:created xsi:type="dcterms:W3CDTF">2014-07-08T00:54:50Z</dcterms:created>
  <dcterms:modified xsi:type="dcterms:W3CDTF">2014-07-11T04:27:02Z</dcterms:modified>
</cp:coreProperties>
</file>